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50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3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9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78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42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29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41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8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64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33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70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27E99-CF4C-43BE-8C95-894D7698019F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517B-18AC-4509-A4F5-93CC33EA6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63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B6F14093-46BE-82DB-C0A4-3F534063C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977" y="8341399"/>
            <a:ext cx="1613345" cy="1534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4B27CA-2EC4-9621-4126-190032A6001E}"/>
              </a:ext>
            </a:extLst>
          </p:cNvPr>
          <p:cNvSpPr/>
          <p:nvPr/>
        </p:nvSpPr>
        <p:spPr>
          <a:xfrm>
            <a:off x="-137842" y="324648"/>
            <a:ext cx="71336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6600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日野ひかり幼稚園ファミリー通信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9AFEFC-AD86-48FE-C68F-4C1ED37A1F65}"/>
              </a:ext>
            </a:extLst>
          </p:cNvPr>
          <p:cNvSpPr txBox="1"/>
          <p:nvPr/>
        </p:nvSpPr>
        <p:spPr>
          <a:xfrm>
            <a:off x="-30247" y="1091069"/>
            <a:ext cx="6313267" cy="34394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年、ペンシルバニア大のシャロン・ウルフらは、ガーナ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の子ども３８６２人について、平均５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２歳ころをスタートに、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２年おきに調査を行い、実行機能と、社会性と情動のスキル、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国語力、計算力の関係を調べた結果を報告しました。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実行機能とは、「計画を立て順序良く物事をこなしていくこと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ができる力」で、それを発揮するには、ワーキングメモリ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（作業記憶）の力、すなわち、記憶や情報を一時的に保持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しながらあれこれ操作する力が必要です。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社会性と情動のスキルは、よくＩＱ（知能指数）と対比され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るＥＱ（情動性知能）的なもので、「社会のルールや、他者や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自分の心を理解し、適切に対処していく能力」です。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その結果、初期（幼児から小学校低学年）の実行機能は、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その後の国語力や計算力を予測したそうです。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また、初期の国語力や計算力はその後の実行機能を予測した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そうです。つまり、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幼児期の実行機能の力、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あるいはワーキングメモリの力が強い➡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その後、国語や算数の成績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がよくなりやすい。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計算ができている➡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その後、ワーキングメモリや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実行機能の力が伸びやすい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幼児期に読み書きというのです。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シャロン・ウルフの言い方を借りれば、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実行機能と学業成績は長年にわたって相補的な関係に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あるのです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さらに、初期の国語力や計算力はその後の社会性と情動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スキルを予測するそうですが、初期の社会性と情動スキル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はその後の国語力や計算力を予測しないのだそうです。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社会性や情動スキルはとても大事です。ひとの気持ちを理解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する心は必要ですし、伸びてほしい力です。</a:t>
            </a: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しかし、トレーニングとしての効率性を考えると（そう考え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ることが正しいかはいったん置いておくとして）、幼児期では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実行機能や学業的な力（シャロン・ウルフは「アカデミックな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力」と呼んでいます）を伸ばしておくことがより有効なのです。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アカデミックな力を伸ばすことで、社会性や情動的なスキル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を身につけやすくもなっていくというのが、シャロン・ウルフ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らの研究の示唆するところです。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86BF36C-9009-6D39-AD87-869CCE2CDF17}"/>
              </a:ext>
            </a:extLst>
          </p:cNvPr>
          <p:cNvCxnSpPr/>
          <p:nvPr/>
        </p:nvCxnSpPr>
        <p:spPr>
          <a:xfrm>
            <a:off x="0" y="1006959"/>
            <a:ext cx="685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F4C9DB1-9D0D-B144-A8DB-22B42326F0A6}"/>
              </a:ext>
            </a:extLst>
          </p:cNvPr>
          <p:cNvCxnSpPr/>
          <p:nvPr/>
        </p:nvCxnSpPr>
        <p:spPr>
          <a:xfrm>
            <a:off x="18905" y="4479285"/>
            <a:ext cx="685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DEB5C10-D3BD-E206-4253-8C0B414117CC}"/>
              </a:ext>
            </a:extLst>
          </p:cNvPr>
          <p:cNvSpPr/>
          <p:nvPr/>
        </p:nvSpPr>
        <p:spPr>
          <a:xfrm>
            <a:off x="1081" y="0"/>
            <a:ext cx="6876000" cy="29270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019DD03-E42F-96A7-5CA5-8E1F67E11CF8}"/>
              </a:ext>
            </a:extLst>
          </p:cNvPr>
          <p:cNvSpPr txBox="1"/>
          <p:nvPr/>
        </p:nvSpPr>
        <p:spPr>
          <a:xfrm>
            <a:off x="5510235" y="-38312"/>
            <a:ext cx="134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2024</a:t>
            </a:r>
            <a:r>
              <a:rPr kumimoji="1" lang="ja-JP" altLang="en-US" b="1" dirty="0">
                <a:solidFill>
                  <a:schemeClr val="bg1"/>
                </a:solidFill>
              </a:rPr>
              <a:t>　</a:t>
            </a:r>
            <a:r>
              <a:rPr kumimoji="1" lang="en-US" altLang="ja-JP" b="1" dirty="0">
                <a:solidFill>
                  <a:schemeClr val="bg1"/>
                </a:solidFill>
              </a:rPr>
              <a:t>vol.3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6F5F739-6154-6388-8E52-DE90D98380A5}"/>
              </a:ext>
            </a:extLst>
          </p:cNvPr>
          <p:cNvSpPr/>
          <p:nvPr/>
        </p:nvSpPr>
        <p:spPr>
          <a:xfrm>
            <a:off x="6408352" y="4934299"/>
            <a:ext cx="400110" cy="1887696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子どもの話を聞くコツ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F9C7E5ED-53D4-F699-C33B-5D0C72ABAEC0}"/>
              </a:ext>
            </a:extLst>
          </p:cNvPr>
          <p:cNvCxnSpPr/>
          <p:nvPr/>
        </p:nvCxnSpPr>
        <p:spPr>
          <a:xfrm>
            <a:off x="9256" y="7289390"/>
            <a:ext cx="685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A34C3A-F9B2-93E7-729B-8872CC0CC4CF}"/>
              </a:ext>
            </a:extLst>
          </p:cNvPr>
          <p:cNvSpPr/>
          <p:nvPr/>
        </p:nvSpPr>
        <p:spPr>
          <a:xfrm>
            <a:off x="14583" y="9840417"/>
            <a:ext cx="6845344" cy="10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2C2145F-848C-13EA-BE2B-890210B45B0D}"/>
              </a:ext>
            </a:extLst>
          </p:cNvPr>
          <p:cNvSpPr/>
          <p:nvPr/>
        </p:nvSpPr>
        <p:spPr>
          <a:xfrm>
            <a:off x="6452640" y="7311586"/>
            <a:ext cx="369332" cy="255454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子どものお絵かきをもっと知りたい</a:t>
            </a:r>
            <a:endParaRPr lang="en-US" altLang="ja-JP" sz="12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EF490C3-459A-6772-E5E5-4BE436204431}"/>
              </a:ext>
            </a:extLst>
          </p:cNvPr>
          <p:cNvSpPr/>
          <p:nvPr/>
        </p:nvSpPr>
        <p:spPr>
          <a:xfrm>
            <a:off x="6234499" y="964193"/>
            <a:ext cx="615553" cy="3323987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「実行機能」と「社会性と情報スキル」</a:t>
            </a:r>
            <a:endParaRPr lang="en-US" altLang="ja-JP" sz="14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と「国語力・計算力」の調査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A530AFC-B897-D74D-7688-22841AE0CC07}"/>
              </a:ext>
            </a:extLst>
          </p:cNvPr>
          <p:cNvSpPr txBox="1"/>
          <p:nvPr/>
        </p:nvSpPr>
        <p:spPr>
          <a:xfrm>
            <a:off x="-101933" y="4529213"/>
            <a:ext cx="6555641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子どもの話を聞いていますか？　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親は「聞いているつもり」でも、子どもは「話を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聞いてくれない」と思っているかも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⁉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今回は「子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どもの話を聞くコツ」について考えてみましょう。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よく「子どもの気持ちを聴いて共感しよう」と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いいますが、そのためには、子どもの話をよく聞く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ことが大事です。アンケートから、子どもたちの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こんな声が聞こえてきました。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子どもたちの声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・お母さんは「早くして」としか言わない。（１年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女子）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・お父さんにサッカーの話を聞いてもらいたいけど、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お父さんは野球の話ばかりする。（２年男子）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・お母さんは、スマホを見ながら聞くので、話を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したくない。（３年女子）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・平日、お父さんと話す時間はあまりない。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休日も、寝ているか、ゴルフに行っているかで話さ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ない。（５年男子）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「宿題、終わった？」「お風呂に入って」など確認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や指示が日常会話になっていて、子どもの話をきち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んと聞いていなかったな～と思い当たる人もいるの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⁉</a:t>
            </a:r>
          </a:p>
          <a:p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そんなあなたに朗報です！　実は、魔法の言葉を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唱えれば、たちまち「子どもの話を聞く」ことが出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来るんです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!!</a:t>
            </a:r>
          </a:p>
          <a:p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それは、「それから、どうしたの？」という言葉。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この一言で、子どもは「もっと話してみよう」と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気持ちがノッてきます。すると、会話がスムーズに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続いていく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というわけです。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だまされたと思って、一度、試してみませんか？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最後に子どもの話を聞くための「最強のコツ」を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伝授します。それは、子どもが話すのをゆっくり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待つことです。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よく、子どもの話が終わらないうちに励ましたり、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アドバイスしたりする親がいます。また、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「お母さんが子どもの頃は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」と自分の話にすり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かえてしまう場合もあります。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親はよかれと思って言っているのですが、これで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は子どもの話す気持ちを奪ってしまいます。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子どもの話を途中で取り上げず（先回りして結論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づけたり、自分の話にすりかえず）、じっくり話を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聞く。それだけでいいんです。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あ、それから、見ていたスマホをそっと横に置く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ことも忘れずに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44EE87B-2904-B8FA-3B95-0C6C46ADFCFC}"/>
              </a:ext>
            </a:extLst>
          </p:cNvPr>
          <p:cNvSpPr txBox="1"/>
          <p:nvPr/>
        </p:nvSpPr>
        <p:spPr>
          <a:xfrm>
            <a:off x="30471" y="7315085"/>
            <a:ext cx="6417141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お子さんがおうちでお絵かきするのを見て、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ふと「こんなとき、どう関わればいいのかな？」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と思うことはありませんか？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幼児や小学生を対象に絵画教室で指導を行っ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ている、くまがいゆか先生に、お絵かき中に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よくあるシーンについてうかがいました。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あるシーンを紹介しますが、関わり方はそ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の時々の環境や、子どもの思いや発達によるの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で、これだけが正解というわけではなく「もし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かして今こんな段階なのかも？」「こんなふう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にしてみようかな？」と考えるヒントの一つと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して、ご覧ください。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□きょうだいや友達の絵をまねしてかく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こんなときは、こんなケースが考えられます。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１・まねがきを指示・強制されている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この場合は、ひとまず子どもどうしを離して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お絵かきの場をつくるのがよいかもしれません。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絵画教室では、こうしたことが起きる原因を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確認しつつ、子どもが自発的にお絵かきを楽し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めるよう、席替えをすることがあるそうです。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２。意気投合して、まねがきを楽しんでいる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れは、あそびとしてお絵かきを楽しんでいる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ケースです。互いの絵をまねてあそぶのは、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同じ振り付けでダンスを楽しむようなもの。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まねをすることは適応能力の一つで、まなび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でもあります。社会性が発達して自我が育つ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うちに、だんだんと解消していくので、見守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っていてＯＫ。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くまがい先生は、現場では「仲よしなんだね」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「双子の絵ができるのかな？」と声をかける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程度に留めて、様子を見ることが多いそうです。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言葉や、画材を握る力や手指のコントロール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力など、身体が発達してコミュニケーションが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充実すれば、文字や数字、描画への関心も高ま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り、人に伝わるような絵をかきたいと自分で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試行錯誤するようになります。その都度、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「できたね」「頑張ったね」とねぎらって、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あと押しをしていきましょう。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お子さんのその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時の絵を味わいな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がら、親子でいっ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しょにお絵かき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タイムを楽しんで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くださいね！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729DDC1F-F6BF-EDFB-478A-033A1A6C4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03" y="2825699"/>
            <a:ext cx="845153" cy="161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89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2152</TotalTime>
  <Words>1404</Words>
  <Application>Microsoft Office PowerPoint</Application>
  <PresentationFormat>A4 210 x 297 mm</PresentationFormat>
  <Paragraphs>141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HG創英角ｺﾞｼｯｸUB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隆宏 坂本</dc:creator>
  <cp:lastModifiedBy>裕之 田中</cp:lastModifiedBy>
  <cp:revision>18</cp:revision>
  <cp:lastPrinted>2024-06-30T10:16:56Z</cp:lastPrinted>
  <dcterms:created xsi:type="dcterms:W3CDTF">2024-06-11T00:06:40Z</dcterms:created>
  <dcterms:modified xsi:type="dcterms:W3CDTF">2024-12-17T07:02:57Z</dcterms:modified>
</cp:coreProperties>
</file>